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130" r:id="rId2"/>
    <p:sldId id="4132" r:id="rId3"/>
    <p:sldId id="4133" r:id="rId4"/>
    <p:sldId id="3969" r:id="rId5"/>
    <p:sldId id="4143" r:id="rId6"/>
    <p:sldId id="4146" r:id="rId7"/>
    <p:sldId id="4147" r:id="rId8"/>
    <p:sldId id="4148" r:id="rId9"/>
    <p:sldId id="4157" r:id="rId10"/>
    <p:sldId id="4137" r:id="rId11"/>
    <p:sldId id="4150" r:id="rId12"/>
    <p:sldId id="4149" r:id="rId13"/>
    <p:sldId id="4151" r:id="rId14"/>
    <p:sldId id="4152" r:id="rId15"/>
    <p:sldId id="4153" r:id="rId16"/>
    <p:sldId id="4154" r:id="rId17"/>
    <p:sldId id="4155" r:id="rId18"/>
    <p:sldId id="4140" r:id="rId19"/>
    <p:sldId id="4156" r:id="rId20"/>
  </p:sldIdLst>
  <p:sldSz cx="12192000" cy="6858000"/>
  <p:notesSz cx="6858000" cy="9144000"/>
  <p:embeddedFontLst>
    <p:embeddedFont>
      <p:font typeface="CoFo Sans" panose="020B0604020202020204" charset="-52"/>
      <p:regular r:id="rId23"/>
      <p:bold r:id="rId24"/>
      <p:italic r:id="rId25"/>
      <p:boldItalic r:id="rId26"/>
    </p:embeddedFont>
    <p:embeddedFont>
      <p:font typeface="CoFo Sans Medium" panose="020B0604020202020204" charset="-52"/>
      <p:regular r:id="rId27"/>
      <p: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2" autoAdjust="0"/>
    <p:restoredTop sz="96327"/>
  </p:normalViewPr>
  <p:slideViewPr>
    <p:cSldViewPr snapToGrid="0">
      <p:cViewPr varScale="1">
        <p:scale>
          <a:sx n="159" d="100"/>
          <a:sy n="159" d="100"/>
        </p:scale>
        <p:origin x="57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Предсказание цены на арматуру</a:t>
            </a: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 err="1">
                <a:latin typeface="CoFo Sans (Основной текст)"/>
                <a:cs typeface="Times New Roman" panose="02020603050405020304" charset="0"/>
              </a:rPr>
              <a:t>Пальчак</a:t>
            </a:r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 Тимофей ИСП-23В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914704F-4FC2-405F-978B-B065BF29DE12}"/>
              </a:ext>
            </a:extLst>
          </p:cNvPr>
          <p:cNvSpPr/>
          <p:nvPr/>
        </p:nvSpPr>
        <p:spPr>
          <a:xfrm>
            <a:off x="2913556" y="2203135"/>
            <a:ext cx="6364888" cy="2451735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4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Baseline </a:t>
            </a:r>
            <a:r>
              <a:rPr kumimoji="0" lang="ru-RU" sz="4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завершен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4800" b="1" dirty="0">
              <a:sym typeface="CoFo Sans" panose="020B0503030202060203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5A2E-99EA-B84B-4EDF-3D9C74EE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640889-2A7A-CFBD-A243-8B7D1E1B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25" y="315576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№2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FD2B7D-C58F-EA83-6CAE-5A9CB8A6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06" y="963276"/>
            <a:ext cx="8002389" cy="48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497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1D10E-4273-63AC-61F0-CB9ED4D28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2AE6AD9-692A-B72D-FE7B-B73C44E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27" y="458392"/>
            <a:ext cx="10322916" cy="1194138"/>
          </a:xfrm>
        </p:spPr>
        <p:txBody>
          <a:bodyPr>
            <a:normAutofit/>
          </a:bodyPr>
          <a:lstStyle/>
          <a:p>
            <a:r>
              <a:rPr lang="ru-RU" sz="4000" dirty="0" err="1">
                <a:latin typeface="+mj-lt"/>
                <a:cs typeface="Times New Roman" panose="02020603050405020304" pitchFamily="18" charset="0"/>
              </a:rPr>
              <a:t>Дроп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дубликатов и </a:t>
            </a:r>
            <a:r>
              <a:rPr lang="ru-RU" sz="4000" dirty="0" err="1">
                <a:latin typeface="+mj-lt"/>
                <a:cs typeface="Times New Roman" panose="02020603050405020304" pitchFamily="18" charset="0"/>
              </a:rPr>
              <a:t>коррелянтных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колонок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64A16F-70A7-B976-7798-59BD4E25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2" y="1338598"/>
            <a:ext cx="10322916" cy="46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15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E85A4-5C38-09C1-24C1-0D863456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172EC4C-1D47-DDD4-FA23-0B1C1B02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76" y="412723"/>
            <a:ext cx="9583522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Проверка на дисбаланс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2FDAA1-DD89-386D-23B7-4E16F4EE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36" y="956350"/>
            <a:ext cx="6837527" cy="56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2104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1BE53-B20F-57F6-2508-DE0DD7179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D677A66-FF5B-122C-B9AA-7AC2AD0B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27" y="443710"/>
            <a:ext cx="9583522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Важность колонок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29E534-A549-B2DF-12ED-1B4A41B7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40" y="1091410"/>
            <a:ext cx="9384320" cy="46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4984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91F1-A787-9653-E0A3-1FB60B5A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BF702ED-72A0-19F1-45E6-08EC22EE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9583522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Баланс классов с помощью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SMOTE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A595B2-AA69-755C-0808-C8780D60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59" y="1269743"/>
            <a:ext cx="8200481" cy="490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9658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1625-AE90-682E-81D0-5EBB84C6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8429A2D-9C8E-D63A-20F3-82901209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B4105-A3E0-ED75-8786-59EB382F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243" y="1269743"/>
            <a:ext cx="7837514" cy="47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388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409A-252B-14EC-F541-0BEAA075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E37BE52-520D-D347-0C1B-CF7FDABD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№4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B574B4-5DEF-C796-07FB-FFAAFACB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32" y="1269743"/>
            <a:ext cx="8204936" cy="47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04376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95145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Анализ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48F61E3-931E-610A-8C86-4DC2E8F8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17" y="1619479"/>
            <a:ext cx="10049366" cy="39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283680-6EE1-4DB8-5F34-7CC8C2EC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28" y="542880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Вывод: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0079B9-9E81-1B4F-6451-C5E9B1A0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70" y="1531346"/>
            <a:ext cx="6303468" cy="3844886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88428" y="2713910"/>
            <a:ext cx="5171610" cy="143017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Модель №3 самая точная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99859E-5300-F3CD-303A-7DAE6BADDB6D}"/>
              </a:ext>
            </a:extLst>
          </p:cNvPr>
          <p:cNvSpPr/>
          <p:nvPr/>
        </p:nvSpPr>
        <p:spPr>
          <a:xfrm>
            <a:off x="480060" y="1995821"/>
            <a:ext cx="6625820" cy="238363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Шаги выполнения кейса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Процесс выполнения шагов кейса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281086"/>
            <a:ext cx="4201484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n-ea"/>
                <a:cs typeface="+mn-cs"/>
                <a:sym typeface="CoFo Sans" panose="020B0503030202060203"/>
              </a:rPr>
              <a:t>Содержание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2031931" y="2339340"/>
            <a:ext cx="8128137" cy="21793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 dirty="0">
                <a:cs typeface="Times New Roman" panose="02020603050405020304" charset="0"/>
              </a:rPr>
              <a:t>Создание модели прогнозирования рыночных цен на арматуру для рекомендации лучшего времени для выгодной закупки арматуры.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10F76-77B9-2EB3-4287-E4EEB9FF3760}"/>
              </a:ext>
            </a:extLst>
          </p:cNvPr>
          <p:cNvSpPr txBox="1"/>
          <p:nvPr/>
        </p:nvSpPr>
        <p:spPr>
          <a:xfrm>
            <a:off x="537283" y="1661169"/>
            <a:ext cx="609700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6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работы:</a:t>
            </a:r>
            <a:endParaRPr lang="ru-RU" sz="36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44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Постановка задачи</a:t>
            </a:r>
            <a:endParaRPr lang="ru-RU" sz="44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B40FB197-9F9F-08F4-9008-A2F11C9CEE77}"/>
              </a:ext>
            </a:extLst>
          </p:cNvPr>
          <p:cNvSpPr/>
          <p:nvPr/>
        </p:nvSpPr>
        <p:spPr>
          <a:xfrm>
            <a:off x="9407130" y="4563075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77CDE4-DBB4-3535-FA2B-4ED18D448D19}"/>
              </a:ext>
            </a:extLst>
          </p:cNvPr>
          <p:cNvSpPr txBox="1"/>
          <p:nvPr/>
        </p:nvSpPr>
        <p:spPr>
          <a:xfrm>
            <a:off x="9627263" y="46742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8C7C-7D17-AB44-E7FB-657B9AF47E0C}"/>
              </a:ext>
            </a:extLst>
          </p:cNvPr>
          <p:cNvSpPr txBox="1"/>
          <p:nvPr/>
        </p:nvSpPr>
        <p:spPr>
          <a:xfrm>
            <a:off x="9842018" y="4698201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409750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Определение шагов выполнения задач</a:t>
            </a:r>
            <a:endParaRPr kumimoji="0" lang="ru-RU" sz="16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594025" y="262160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Постройка логической цепочки действий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27122" y="262760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Поиск алгоритмов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460219" y="260872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42205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Создание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371190" y="25701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53162" y="2221256"/>
            <a:ext cx="122849" cy="410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186259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9119356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776070" y="-891160"/>
            <a:ext cx="943228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Доработка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94025" y="518451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3376011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3538022" y="52118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397EB3E4-AEE0-E3B1-E7D7-F6ABDCC6B5F9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253162" y="4795714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B82B6F63-1E8B-EB2B-52C8-8D7D997B0A14}"/>
              </a:ext>
            </a:extLst>
          </p:cNvPr>
          <p:cNvCxnSpPr>
            <a:stCxn id="21" idx="3"/>
            <a:endCxn id="45" idx="1"/>
          </p:cNvCxnSpPr>
          <p:nvPr/>
        </p:nvCxnSpPr>
        <p:spPr>
          <a:xfrm>
            <a:off x="6186259" y="4795714"/>
            <a:ext cx="3220871" cy="2159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1" y="36245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Разложение временного ряда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3B75C-FCD3-6B1D-0E71-EF482762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43" y="1010151"/>
            <a:ext cx="7955514" cy="52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95D1-DF2C-9B71-FA6C-97365232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74E8C98-D907-C148-A3FC-9EB1193A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Обработанные данные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49595-19B7-0EC4-06D6-3E0D889C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9" y="1633287"/>
            <a:ext cx="1118906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868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EB54-F952-8872-D9D3-CB7EFCE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43B63-AA96-E80D-2251-96C23EB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первой 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4FE543-D75D-114C-EF7B-27FC07BF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612" y="1324134"/>
            <a:ext cx="8038775" cy="491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1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второй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764EE0-4DFA-6A60-1530-793B88CD7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14" y="1186022"/>
            <a:ext cx="8062591" cy="50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BDC7-92E4-FF20-CAF6-203C779A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ADB4FBA-69FE-E581-8176-EA40C64C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третьей 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8278AB-4604-5C4D-39E9-6CBDA3575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17" y="1269743"/>
            <a:ext cx="8228566" cy="520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84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113</Words>
  <Application>Microsoft Office PowerPoint</Application>
  <PresentationFormat>Широкоэкранный</PresentationFormat>
  <Paragraphs>44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CoFo Sans</vt:lpstr>
      <vt:lpstr>Times New Roman</vt:lpstr>
      <vt:lpstr>Arial</vt:lpstr>
      <vt:lpstr>Calibri</vt:lpstr>
      <vt:lpstr>CoFo Sans Medium</vt:lpstr>
      <vt:lpstr>CoFo Sans (Основной текст)</vt:lpstr>
      <vt:lpstr>Тема1</vt:lpstr>
      <vt:lpstr>Предсказание цены на арматуру</vt:lpstr>
      <vt:lpstr>Презентация PowerPoint</vt:lpstr>
      <vt:lpstr>Презентация PowerPoint</vt:lpstr>
      <vt:lpstr>Выполнение работы:</vt:lpstr>
      <vt:lpstr>Разложение временного ряда</vt:lpstr>
      <vt:lpstr>Обработанные данные</vt:lpstr>
      <vt:lpstr>Результат первой модели</vt:lpstr>
      <vt:lpstr>Результат второй модели</vt:lpstr>
      <vt:lpstr>Результат третьей модели</vt:lpstr>
      <vt:lpstr>Презентация PowerPoint</vt:lpstr>
      <vt:lpstr>Модель №2</vt:lpstr>
      <vt:lpstr>Дроп дубликатов и коррелянтных колонок </vt:lpstr>
      <vt:lpstr>Проверка на дисбаланс</vt:lpstr>
      <vt:lpstr>Важность колонок</vt:lpstr>
      <vt:lpstr>Баланс классов с помощью SMOTE</vt:lpstr>
      <vt:lpstr>Модель №3</vt:lpstr>
      <vt:lpstr>Модель №4</vt:lpstr>
      <vt:lpstr>Анализ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Timofey Palchak</cp:lastModifiedBy>
  <cp:revision>949</cp:revision>
  <dcterms:created xsi:type="dcterms:W3CDTF">2022-08-25T11:16:00Z</dcterms:created>
  <dcterms:modified xsi:type="dcterms:W3CDTF">2025-03-24T21:59:01Z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